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5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D3335-8D14-4787-B998-D94BA270F4E6}" type="datetimeFigureOut">
              <a:rPr lang="en-US" smtClean="0"/>
              <a:t>5/2/2017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78B4C-9D5B-491E-8347-B6EF4E767235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D3335-8D14-4787-B998-D94BA270F4E6}" type="datetimeFigureOut">
              <a:rPr lang="en-US" smtClean="0"/>
              <a:t>5/2/2017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78B4C-9D5B-491E-8347-B6EF4E76723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D3335-8D14-4787-B998-D94BA270F4E6}" type="datetimeFigureOut">
              <a:rPr lang="en-US" smtClean="0"/>
              <a:t>5/2/2017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78B4C-9D5B-491E-8347-B6EF4E76723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D3335-8D14-4787-B998-D94BA270F4E6}" type="datetimeFigureOut">
              <a:rPr lang="en-US" smtClean="0"/>
              <a:t>5/2/2017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78B4C-9D5B-491E-8347-B6EF4E76723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D3335-8D14-4787-B998-D94BA270F4E6}" type="datetimeFigureOut">
              <a:rPr lang="en-US" smtClean="0"/>
              <a:t>5/2/2017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78B4C-9D5B-491E-8347-B6EF4E767235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D3335-8D14-4787-B998-D94BA270F4E6}" type="datetimeFigureOut">
              <a:rPr lang="en-US" smtClean="0"/>
              <a:t>5/2/2017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78B4C-9D5B-491E-8347-B6EF4E76723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D3335-8D14-4787-B998-D94BA270F4E6}" type="datetimeFigureOut">
              <a:rPr lang="en-US" smtClean="0"/>
              <a:t>5/2/2017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78B4C-9D5B-491E-8347-B6EF4E767235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D3335-8D14-4787-B998-D94BA270F4E6}" type="datetimeFigureOut">
              <a:rPr lang="en-US" smtClean="0"/>
              <a:t>5/2/2017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78B4C-9D5B-491E-8347-B6EF4E76723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D3335-8D14-4787-B998-D94BA270F4E6}" type="datetimeFigureOut">
              <a:rPr lang="en-US" smtClean="0"/>
              <a:t>5/2/2017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78B4C-9D5B-491E-8347-B6EF4E76723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D3335-8D14-4787-B998-D94BA270F4E6}" type="datetimeFigureOut">
              <a:rPr lang="en-US" smtClean="0"/>
              <a:t>5/2/2017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78B4C-9D5B-491E-8347-B6EF4E767235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D3335-8D14-4787-B998-D94BA270F4E6}" type="datetimeFigureOut">
              <a:rPr lang="en-US" smtClean="0"/>
              <a:t>5/2/2017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78B4C-9D5B-491E-8347-B6EF4E76723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386D3335-8D14-4787-B998-D94BA270F4E6}" type="datetimeFigureOut">
              <a:rPr lang="en-US" smtClean="0"/>
              <a:t>5/2/2017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C8878B4C-9D5B-491E-8347-B6EF4E767235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Patents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America’s Uniquely Democratic Patent System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41319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Incentives for Growth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en-US" dirty="0" smtClean="0"/>
              <a:t>Founders of the United States were looking for ways to encourage and promote the citizens’ creative potential.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 smtClean="0"/>
              <a:t>Although no significant commercial assets, they had to rely on the population’s enterprising mindset and our abundant natural resources.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02188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New Patent System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objective of the system was to encourage the ingenuity of the common person</a:t>
            </a:r>
          </a:p>
          <a:p>
            <a:r>
              <a:rPr lang="en-US" dirty="0" smtClean="0"/>
              <a:t>Integrated democratic principals in the new </a:t>
            </a:r>
            <a:r>
              <a:rPr lang="en-US" dirty="0" err="1" smtClean="0"/>
              <a:t>sytem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82263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Innovations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Low Fees which made the patents more affordable and available to a larger class of citizens</a:t>
            </a:r>
          </a:p>
          <a:p>
            <a:r>
              <a:rPr lang="en-US" dirty="0" smtClean="0"/>
              <a:t>Original patent law passed on April 10, 1790, set the fees at $3.70</a:t>
            </a:r>
          </a:p>
          <a:p>
            <a:r>
              <a:rPr lang="en-US" dirty="0" smtClean="0"/>
              <a:t>Unlike the wealthy inventors in Britain, the majority of inventors in the U.S. came from humble beginnings.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02406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Innovations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U.S. application was simplified </a:t>
            </a:r>
          </a:p>
          <a:p>
            <a:r>
              <a:rPr lang="en-US" dirty="0" smtClean="0"/>
              <a:t>Administrative aspects of the process were streamlined. Rural inventors, for example, could apply for patents via mail.</a:t>
            </a:r>
          </a:p>
        </p:txBody>
      </p:sp>
    </p:spTree>
    <p:extLst>
      <p:ext uri="{BB962C8B-B14F-4D97-AF65-F5344CB8AC3E}">
        <p14:creationId xmlns:p14="http://schemas.microsoft.com/office/powerpoint/2010/main" val="22565913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Innovations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new system sought to spread new technological knowledge by making copies of the patent specifications available to the public.  </a:t>
            </a:r>
          </a:p>
          <a:p>
            <a:r>
              <a:rPr lang="en-US" dirty="0" smtClean="0"/>
              <a:t>The first U.S. Patent Law required the copies be available at the public’s expense. </a:t>
            </a:r>
          </a:p>
          <a:p>
            <a:r>
              <a:rPr lang="en-US" dirty="0" smtClean="0"/>
              <a:t>This was in contrast to Britain’s patent system where the patent specifications were not indexed or published until 1852. </a:t>
            </a:r>
          </a:p>
          <a:p>
            <a:r>
              <a:rPr lang="en-US" dirty="0" smtClean="0"/>
              <a:t>A number of government publications enabled citizens to stay up to date on the newest inventions.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9251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Innovations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U.S. patent system was the first to require examinations of the validity of patents. </a:t>
            </a:r>
          </a:p>
          <a:p>
            <a:r>
              <a:rPr lang="en-US" dirty="0" smtClean="0"/>
              <a:t>This insured that patents were approved based upon their credibility rather than the qualifications of the person applying.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1759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Innovations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No working requirements for patent holders</a:t>
            </a:r>
          </a:p>
          <a:p>
            <a:r>
              <a:rPr lang="en-US" dirty="0" smtClean="0"/>
              <a:t>By 1865, the U.S. per capita patenting rate was more than three times that of Britain (based on annual reports from commissioners of patents in both countries)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79286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Innovations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Objective of new system was to create a market for new technology</a:t>
            </a:r>
          </a:p>
          <a:p>
            <a:r>
              <a:rPr lang="en-US" dirty="0" smtClean="0"/>
              <a:t>Patent law supported the buying and selling of patents. Thus, patent holders without the capital to produce inventions would still have incentive to create.</a:t>
            </a:r>
          </a:p>
          <a:p>
            <a:r>
              <a:rPr lang="en-US" dirty="0" smtClean="0"/>
              <a:t>According to patent records from the 19</a:t>
            </a:r>
            <a:r>
              <a:rPr lang="en-US" baseline="30000" dirty="0" smtClean="0"/>
              <a:t>th</a:t>
            </a:r>
            <a:r>
              <a:rPr lang="en-US" dirty="0" smtClean="0"/>
              <a:t> Century, 2/3 of the prominent inventors from the Industrial Revolution, licensed their patents to outside companies to develop.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056247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larity">
  <a:themeElements>
    <a:clrScheme name="Clarity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54</TotalTime>
  <Words>373</Words>
  <Application>Microsoft Office PowerPoint</Application>
  <PresentationFormat>On-screen Show (4:3)</PresentationFormat>
  <Paragraphs>30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Clarity</vt:lpstr>
      <vt:lpstr>Patents</vt:lpstr>
      <vt:lpstr>Incentives for Growth</vt:lpstr>
      <vt:lpstr>A New Patent System</vt:lpstr>
      <vt:lpstr>Innovations</vt:lpstr>
      <vt:lpstr>Innovations</vt:lpstr>
      <vt:lpstr>Innovations</vt:lpstr>
      <vt:lpstr>Innovations</vt:lpstr>
      <vt:lpstr>Innovations</vt:lpstr>
      <vt:lpstr>Innovations</vt:lpstr>
    </vt:vector>
  </TitlesOfParts>
  <Company>Santa Monica College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Patents</dc:title>
  <dc:creator>nasser_dana</dc:creator>
  <cp:lastModifiedBy>nasser_dana</cp:lastModifiedBy>
  <cp:revision>7</cp:revision>
  <dcterms:created xsi:type="dcterms:W3CDTF">2017-05-02T15:13:44Z</dcterms:created>
  <dcterms:modified xsi:type="dcterms:W3CDTF">2017-05-02T16:08:18Z</dcterms:modified>
</cp:coreProperties>
</file>